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Merriweather" pitchFamily="2" charset="77"/>
      <p:regular r:id="rId18"/>
      <p:bold r:id="rId19"/>
      <p:italic r:id="rId20"/>
      <p:boldItalic r:id="rId21"/>
    </p:embeddedFont>
    <p:embeddedFont>
      <p:font typeface="Roboto" panose="02000000000000000000"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32"/>
  </p:normalViewPr>
  <p:slideViewPr>
    <p:cSldViewPr snapToGrid="0">
      <p:cViewPr varScale="1">
        <p:scale>
          <a:sx n="142" d="100"/>
          <a:sy n="142" d="100"/>
        </p:scale>
        <p:origin x="760"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23f28cd909b_0_1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23f28cd909b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23f28cd909b_0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23f28cd909b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3f28cd909b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3f28cd909b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23f28cd909b_0_1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23f28cd909b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23f28cd909b_0_1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23f28cd909b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23f28cd909b_0_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23f28cd909b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3f28cd909b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3f28cd909b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3f28cd909b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3f28cd909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3f28cd909b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3f28cd909b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23f28cd909b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23f28cd909b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3f28cd909b_0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23f28cd909b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3f28cd909b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3f28cd909b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3f28cd909b_0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3f28cd909b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3f28cd909b_0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3f28cd909b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125"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11" name="Google Shape;11;p2"/>
          <p:cNvSpPr txBox="1">
            <a:spLocks noGrp="1"/>
          </p:cNvSpPr>
          <p:nvPr>
            <p:ph type="ctrTitle"/>
          </p:nvPr>
        </p:nvSpPr>
        <p:spPr>
          <a:xfrm>
            <a:off x="311700" y="539725"/>
            <a:ext cx="8520600" cy="12825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2" name="Google Shape;12;p2"/>
          <p:cNvSpPr txBox="1">
            <a:spLocks noGrp="1"/>
          </p:cNvSpPr>
          <p:nvPr>
            <p:ph type="subTitle" idx="1"/>
          </p:nvPr>
        </p:nvSpPr>
        <p:spPr>
          <a:xfrm>
            <a:off x="311700" y="1878560"/>
            <a:ext cx="4242600" cy="7383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54"/>
        <p:cNvGrpSpPr/>
        <p:nvPr/>
      </p:nvGrpSpPr>
      <p:grpSpPr>
        <a:xfrm>
          <a:off x="0" y="0"/>
          <a:ext cx="0" cy="0"/>
          <a:chOff x="0" y="0"/>
          <a:chExt cx="0" cy="0"/>
        </a:xfrm>
      </p:grpSpPr>
      <p:sp>
        <p:nvSpPr>
          <p:cNvPr id="55" name="Google Shape;55;p11"/>
          <p:cNvSpPr txBox="1">
            <a:spLocks noGrp="1"/>
          </p:cNvSpPr>
          <p:nvPr>
            <p:ph type="title" hasCustomPrompt="1"/>
          </p:nvPr>
        </p:nvSpPr>
        <p:spPr>
          <a:xfrm>
            <a:off x="311750" y="831175"/>
            <a:ext cx="5334900" cy="12447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a:spLocks noGrp="1"/>
          </p:cNvSpPr>
          <p:nvPr>
            <p:ph type="body" idx="1"/>
          </p:nvPr>
        </p:nvSpPr>
        <p:spPr>
          <a:xfrm>
            <a:off x="311700" y="2121425"/>
            <a:ext cx="5334900" cy="942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accent2"/>
              </a:buClr>
              <a:buSzPts val="1300"/>
              <a:buChar char="●"/>
              <a:defRPr>
                <a:solidFill>
                  <a:schemeClr val="accent2"/>
                </a:solidFill>
              </a:defRPr>
            </a:lvl1pPr>
            <a:lvl2pPr marL="914400" lvl="1" indent="-298450">
              <a:spcBef>
                <a:spcPts val="0"/>
              </a:spcBef>
              <a:spcAft>
                <a:spcPts val="0"/>
              </a:spcAft>
              <a:buClr>
                <a:schemeClr val="accent2"/>
              </a:buClr>
              <a:buSzPts val="1100"/>
              <a:buChar char="○"/>
              <a:defRPr>
                <a:solidFill>
                  <a:schemeClr val="accent2"/>
                </a:solidFill>
              </a:defRPr>
            </a:lvl2pPr>
            <a:lvl3pPr marL="1371600" lvl="2" indent="-298450">
              <a:spcBef>
                <a:spcPts val="0"/>
              </a:spcBef>
              <a:spcAft>
                <a:spcPts val="0"/>
              </a:spcAft>
              <a:buClr>
                <a:schemeClr val="accent2"/>
              </a:buClr>
              <a:buSzPts val="1100"/>
              <a:buChar char="■"/>
              <a:defRPr>
                <a:solidFill>
                  <a:schemeClr val="accent2"/>
                </a:solidFill>
              </a:defRPr>
            </a:lvl3pPr>
            <a:lvl4pPr marL="1828800" lvl="3" indent="-298450">
              <a:spcBef>
                <a:spcPts val="0"/>
              </a:spcBef>
              <a:spcAft>
                <a:spcPts val="0"/>
              </a:spcAft>
              <a:buClr>
                <a:schemeClr val="accent2"/>
              </a:buClr>
              <a:buSzPts val="1100"/>
              <a:buChar char="●"/>
              <a:defRPr>
                <a:solidFill>
                  <a:schemeClr val="accent2"/>
                </a:solidFill>
              </a:defRPr>
            </a:lvl4pPr>
            <a:lvl5pPr marL="2286000" lvl="4" indent="-298450">
              <a:spcBef>
                <a:spcPts val="0"/>
              </a:spcBef>
              <a:spcAft>
                <a:spcPts val="0"/>
              </a:spcAft>
              <a:buClr>
                <a:schemeClr val="accent2"/>
              </a:buClr>
              <a:buSzPts val="1100"/>
              <a:buChar char="○"/>
              <a:defRPr>
                <a:solidFill>
                  <a:schemeClr val="accent2"/>
                </a:solidFill>
              </a:defRPr>
            </a:lvl5pPr>
            <a:lvl6pPr marL="2743200" lvl="5" indent="-298450">
              <a:spcBef>
                <a:spcPts val="0"/>
              </a:spcBef>
              <a:spcAft>
                <a:spcPts val="0"/>
              </a:spcAft>
              <a:buClr>
                <a:schemeClr val="accent2"/>
              </a:buClr>
              <a:buSzPts val="1100"/>
              <a:buChar char="■"/>
              <a:defRPr>
                <a:solidFill>
                  <a:schemeClr val="accent2"/>
                </a:solidFill>
              </a:defRPr>
            </a:lvl6pPr>
            <a:lvl7pPr marL="3200400" lvl="6" indent="-298450">
              <a:spcBef>
                <a:spcPts val="0"/>
              </a:spcBef>
              <a:spcAft>
                <a:spcPts val="0"/>
              </a:spcAft>
              <a:buClr>
                <a:schemeClr val="accent2"/>
              </a:buClr>
              <a:buSzPts val="1100"/>
              <a:buChar char="●"/>
              <a:defRPr>
                <a:solidFill>
                  <a:schemeClr val="accent2"/>
                </a:solidFill>
              </a:defRPr>
            </a:lvl7pPr>
            <a:lvl8pPr marL="3657600" lvl="7" indent="-298450">
              <a:spcBef>
                <a:spcPts val="0"/>
              </a:spcBef>
              <a:spcAft>
                <a:spcPts val="0"/>
              </a:spcAft>
              <a:buClr>
                <a:schemeClr val="accent2"/>
              </a:buClr>
              <a:buSzPts val="1100"/>
              <a:buChar char="○"/>
              <a:defRPr>
                <a:solidFill>
                  <a:schemeClr val="accent2"/>
                </a:solidFill>
              </a:defRPr>
            </a:lvl8pPr>
            <a:lvl9pPr marL="4114800" lvl="8" indent="-298450">
              <a:spcBef>
                <a:spcPts val="0"/>
              </a:spcBef>
              <a:spcAft>
                <a:spcPts val="0"/>
              </a:spcAft>
              <a:buClr>
                <a:schemeClr val="accent2"/>
              </a:buClr>
              <a:buSzPts val="1100"/>
              <a:buChar char="■"/>
              <a:defRPr>
                <a:solidFill>
                  <a:schemeClr val="accent2"/>
                </a:solidFill>
              </a:defRPr>
            </a:lvl9pPr>
          </a:lstStyle>
          <a:p>
            <a:endParaRPr/>
          </a:p>
        </p:txBody>
      </p:sp>
      <p:sp>
        <p:nvSpPr>
          <p:cNvPr id="57" name="Google Shape;5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8"/>
        <p:cNvGrpSpPr/>
        <p:nvPr/>
      </p:nvGrpSpPr>
      <p:grpSpPr>
        <a:xfrm>
          <a:off x="0" y="0"/>
          <a:ext cx="0" cy="0"/>
          <a:chOff x="0" y="0"/>
          <a:chExt cx="0" cy="0"/>
        </a:xfrm>
      </p:grpSpPr>
      <p:sp>
        <p:nvSpPr>
          <p:cNvPr id="59" name="Google Shape;5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14"/>
        <p:cNvGrpSpPr/>
        <p:nvPr/>
      </p:nvGrpSpPr>
      <p:grpSpPr>
        <a:xfrm>
          <a:off x="0" y="0"/>
          <a:ext cx="0" cy="0"/>
          <a:chOff x="0" y="0"/>
          <a:chExt cx="0" cy="0"/>
        </a:xfrm>
      </p:grpSpPr>
      <p:sp>
        <p:nvSpPr>
          <p:cNvPr id="15" name="Google Shape;15;p3"/>
          <p:cNvSpPr/>
          <p:nvPr/>
        </p:nvSpPr>
        <p:spPr>
          <a:xfrm>
            <a:off x="0" y="48099"/>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accent3"/>
          </a:solidFill>
          <a:ln>
            <a:noFill/>
          </a:ln>
        </p:spPr>
      </p:sp>
      <p:sp>
        <p:nvSpPr>
          <p:cNvPr id="17" name="Google Shape;17;p3"/>
          <p:cNvSpPr txBox="1">
            <a:spLocks noGrp="1"/>
          </p:cNvSpPr>
          <p:nvPr>
            <p:ph type="title"/>
          </p:nvPr>
        </p:nvSpPr>
        <p:spPr>
          <a:xfrm>
            <a:off x="311700" y="539725"/>
            <a:ext cx="8520600" cy="12825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a:off x="0" y="44125"/>
            <a:ext cx="4313625" cy="4399375"/>
          </a:xfrm>
          <a:custGeom>
            <a:avLst/>
            <a:gdLst/>
            <a:ahLst/>
            <a:cxnLst/>
            <a:rect l="l" t="t" r="r" b="b"/>
            <a:pathLst>
              <a:path w="172545" h="175975" extrusionOk="0">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avLst/>
            <a:gdLst/>
            <a:ahLst/>
            <a:cxnLst/>
            <a:rect l="l" t="t" r="r" b="b"/>
            <a:pathLst>
              <a:path w="172676" h="175824" extrusionOk="0">
                <a:moveTo>
                  <a:pt x="0" y="6"/>
                </a:moveTo>
                <a:lnTo>
                  <a:pt x="172676" y="0"/>
                </a:lnTo>
                <a:lnTo>
                  <a:pt x="172562" y="126442"/>
                </a:lnTo>
                <a:lnTo>
                  <a:pt x="0" y="175824"/>
                </a:lnTo>
                <a:close/>
              </a:path>
            </a:pathLst>
          </a:custGeom>
          <a:solidFill>
            <a:schemeClr val="dk1"/>
          </a:solidFill>
          <a:ln>
            <a:noFill/>
          </a:ln>
        </p:spPr>
      </p:sp>
      <p:sp>
        <p:nvSpPr>
          <p:cNvPr id="23" name="Google Shape;23;p4"/>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4" name="Google Shape;24;p4"/>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25" name="Google Shape;25;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9" name="Google Shape;29;p5"/>
          <p:cNvSpPr txBox="1">
            <a:spLocks noGrp="1"/>
          </p:cNvSpPr>
          <p:nvPr>
            <p:ph type="body" idx="1"/>
          </p:nvPr>
        </p:nvSpPr>
        <p:spPr>
          <a:xfrm>
            <a:off x="311700" y="1505700"/>
            <a:ext cx="3999900" cy="3076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5"/>
          <p:cNvSpPr txBox="1">
            <a:spLocks noGrp="1"/>
          </p:cNvSpPr>
          <p:nvPr>
            <p:ph type="body" idx="2"/>
          </p:nvPr>
        </p:nvSpPr>
        <p:spPr>
          <a:xfrm>
            <a:off x="4832400" y="1505700"/>
            <a:ext cx="3999900" cy="3076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1" name="Google Shape;31;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5" name="Google Shape;35;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title"/>
          </p:nvPr>
        </p:nvSpPr>
        <p:spPr>
          <a:xfrm>
            <a:off x="311725" y="500925"/>
            <a:ext cx="3127500" cy="18291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9" name="Google Shape;39;p7"/>
          <p:cNvSpPr txBox="1">
            <a:spLocks noGrp="1"/>
          </p:cNvSpPr>
          <p:nvPr>
            <p:ph type="body" idx="1"/>
          </p:nvPr>
        </p:nvSpPr>
        <p:spPr>
          <a:xfrm>
            <a:off x="311700" y="2390650"/>
            <a:ext cx="3127500" cy="229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accent2"/>
              </a:buClr>
              <a:buSzPts val="1300"/>
              <a:buChar char="●"/>
              <a:defRPr>
                <a:solidFill>
                  <a:schemeClr val="accent2"/>
                </a:solidFill>
              </a:defRPr>
            </a:lvl1pPr>
            <a:lvl2pPr marL="914400" lvl="1" indent="-298450">
              <a:spcBef>
                <a:spcPts val="0"/>
              </a:spcBef>
              <a:spcAft>
                <a:spcPts val="0"/>
              </a:spcAft>
              <a:buClr>
                <a:schemeClr val="accent2"/>
              </a:buClr>
              <a:buSzPts val="1100"/>
              <a:buChar char="○"/>
              <a:defRPr>
                <a:solidFill>
                  <a:schemeClr val="accent2"/>
                </a:solidFill>
              </a:defRPr>
            </a:lvl2pPr>
            <a:lvl3pPr marL="1371600" lvl="2" indent="-298450">
              <a:spcBef>
                <a:spcPts val="0"/>
              </a:spcBef>
              <a:spcAft>
                <a:spcPts val="0"/>
              </a:spcAft>
              <a:buClr>
                <a:schemeClr val="accent2"/>
              </a:buClr>
              <a:buSzPts val="1100"/>
              <a:buChar char="■"/>
              <a:defRPr>
                <a:solidFill>
                  <a:schemeClr val="accent2"/>
                </a:solidFill>
              </a:defRPr>
            </a:lvl3pPr>
            <a:lvl4pPr marL="1828800" lvl="3" indent="-298450">
              <a:spcBef>
                <a:spcPts val="0"/>
              </a:spcBef>
              <a:spcAft>
                <a:spcPts val="0"/>
              </a:spcAft>
              <a:buClr>
                <a:schemeClr val="accent2"/>
              </a:buClr>
              <a:buSzPts val="1100"/>
              <a:buChar char="●"/>
              <a:defRPr>
                <a:solidFill>
                  <a:schemeClr val="accent2"/>
                </a:solidFill>
              </a:defRPr>
            </a:lvl4pPr>
            <a:lvl5pPr marL="2286000" lvl="4" indent="-298450">
              <a:spcBef>
                <a:spcPts val="0"/>
              </a:spcBef>
              <a:spcAft>
                <a:spcPts val="0"/>
              </a:spcAft>
              <a:buClr>
                <a:schemeClr val="accent2"/>
              </a:buClr>
              <a:buSzPts val="1100"/>
              <a:buChar char="○"/>
              <a:defRPr>
                <a:solidFill>
                  <a:schemeClr val="accent2"/>
                </a:solidFill>
              </a:defRPr>
            </a:lvl5pPr>
            <a:lvl6pPr marL="2743200" lvl="5" indent="-298450">
              <a:spcBef>
                <a:spcPts val="0"/>
              </a:spcBef>
              <a:spcAft>
                <a:spcPts val="0"/>
              </a:spcAft>
              <a:buClr>
                <a:schemeClr val="accent2"/>
              </a:buClr>
              <a:buSzPts val="1100"/>
              <a:buChar char="■"/>
              <a:defRPr>
                <a:solidFill>
                  <a:schemeClr val="accent2"/>
                </a:solidFill>
              </a:defRPr>
            </a:lvl6pPr>
            <a:lvl7pPr marL="3200400" lvl="6" indent="-298450">
              <a:spcBef>
                <a:spcPts val="0"/>
              </a:spcBef>
              <a:spcAft>
                <a:spcPts val="0"/>
              </a:spcAft>
              <a:buClr>
                <a:schemeClr val="accent2"/>
              </a:buClr>
              <a:buSzPts val="1100"/>
              <a:buChar char="●"/>
              <a:defRPr>
                <a:solidFill>
                  <a:schemeClr val="accent2"/>
                </a:solidFill>
              </a:defRPr>
            </a:lvl7pPr>
            <a:lvl8pPr marL="3657600" lvl="7" indent="-298450">
              <a:spcBef>
                <a:spcPts val="0"/>
              </a:spcBef>
              <a:spcAft>
                <a:spcPts val="0"/>
              </a:spcAft>
              <a:buClr>
                <a:schemeClr val="accent2"/>
              </a:buClr>
              <a:buSzPts val="1100"/>
              <a:buChar char="○"/>
              <a:defRPr>
                <a:solidFill>
                  <a:schemeClr val="accent2"/>
                </a:solidFill>
              </a:defRPr>
            </a:lvl8pPr>
            <a:lvl9pPr marL="4114800" lvl="8" indent="-298450">
              <a:spcBef>
                <a:spcPts val="0"/>
              </a:spcBef>
              <a:spcAft>
                <a:spcPts val="0"/>
              </a:spcAft>
              <a:buClr>
                <a:schemeClr val="accent2"/>
              </a:buClr>
              <a:buSzPts val="1100"/>
              <a:buChar char="■"/>
              <a:defRPr>
                <a:solidFill>
                  <a:schemeClr val="accent2"/>
                </a:solidFill>
              </a:defRPr>
            </a:lvl9pPr>
          </a:lstStyle>
          <a:p>
            <a:endParaRPr/>
          </a:p>
        </p:txBody>
      </p:sp>
      <p:sp>
        <p:nvSpPr>
          <p:cNvPr id="40" name="Google Shape;4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41"/>
        <p:cNvGrpSpPr/>
        <p:nvPr/>
      </p:nvGrpSpPr>
      <p:grpSpPr>
        <a:xfrm>
          <a:off x="0" y="0"/>
          <a:ext cx="0" cy="0"/>
          <a:chOff x="0" y="0"/>
          <a:chExt cx="0" cy="0"/>
        </a:xfrm>
      </p:grpSpPr>
      <p:sp>
        <p:nvSpPr>
          <p:cNvPr id="42" name="Google Shape;42;p8"/>
          <p:cNvSpPr txBox="1">
            <a:spLocks noGrp="1"/>
          </p:cNvSpPr>
          <p:nvPr>
            <p:ph type="title"/>
          </p:nvPr>
        </p:nvSpPr>
        <p:spPr>
          <a:xfrm>
            <a:off x="311675" y="798600"/>
            <a:ext cx="6247800" cy="3546300"/>
          </a:xfrm>
          <a:prstGeom prst="rect">
            <a:avLst/>
          </a:prstGeom>
        </p:spPr>
        <p:txBody>
          <a:bodyPr spcFirstLastPara="1" wrap="square" lIns="91425" tIns="91425" rIns="91425" bIns="91425" anchor="ctr"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43" name="Google Shape;4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9"/>
          <p:cNvSpPr txBox="1">
            <a:spLocks noGrp="1"/>
          </p:cNvSpPr>
          <p:nvPr>
            <p:ph type="title"/>
          </p:nvPr>
        </p:nvSpPr>
        <p:spPr>
          <a:xfrm>
            <a:off x="311300" y="500925"/>
            <a:ext cx="3704400" cy="2049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47" name="Google Shape;47;p9"/>
          <p:cNvSpPr txBox="1">
            <a:spLocks noGrp="1"/>
          </p:cNvSpPr>
          <p:nvPr>
            <p:ph type="subTitle" idx="1"/>
          </p:nvPr>
        </p:nvSpPr>
        <p:spPr>
          <a:xfrm>
            <a:off x="304800" y="2626725"/>
            <a:ext cx="3704400" cy="9267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a:endParaRPr/>
          </a:p>
        </p:txBody>
      </p:sp>
      <p:sp>
        <p:nvSpPr>
          <p:cNvPr id="48" name="Google Shape;48;p9"/>
          <p:cNvSpPr txBox="1">
            <a:spLocks noGrp="1"/>
          </p:cNvSpPr>
          <p:nvPr>
            <p:ph type="body" idx="2"/>
          </p:nvPr>
        </p:nvSpPr>
        <p:spPr>
          <a:xfrm>
            <a:off x="4879025" y="500925"/>
            <a:ext cx="3954000" cy="4111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9" name="Google Shape;49;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0"/>
          <p:cNvSpPr txBox="1">
            <a:spLocks noGrp="1"/>
          </p:cNvSpPr>
          <p:nvPr>
            <p:ph type="body" idx="1"/>
          </p:nvPr>
        </p:nvSpPr>
        <p:spPr>
          <a:xfrm>
            <a:off x="311700" y="4521400"/>
            <a:ext cx="7979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a:endParaRPr/>
          </a:p>
        </p:txBody>
      </p:sp>
      <p:sp>
        <p:nvSpPr>
          <p:cNvPr id="53" name="Google Shape;5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radig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marL="914400" lvl="1"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marL="1371600" lvl="2"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marL="1828800" lvl="3"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marL="2286000" lvl="4"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marL="2743200" lvl="5"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marL="3200400" lvl="6"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marL="3657600" lvl="7"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marL="4114800" lvl="8"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hyperlink" Target="https://www.sciencedirect.com/science/article/pii/S1361841521001377"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3"/>
          <p:cNvSpPr txBox="1">
            <a:spLocks noGrp="1"/>
          </p:cNvSpPr>
          <p:nvPr>
            <p:ph type="ctrTitle"/>
          </p:nvPr>
        </p:nvSpPr>
        <p:spPr>
          <a:xfrm>
            <a:off x="311700" y="539725"/>
            <a:ext cx="8520600" cy="1282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BRAIN AGE ESTIMATION</a:t>
            </a:r>
            <a:endParaRPr/>
          </a:p>
        </p:txBody>
      </p:sp>
      <p:sp>
        <p:nvSpPr>
          <p:cNvPr id="65" name="Google Shape;65;p13"/>
          <p:cNvSpPr txBox="1">
            <a:spLocks noGrp="1"/>
          </p:cNvSpPr>
          <p:nvPr>
            <p:ph type="subTitle" idx="1"/>
          </p:nvPr>
        </p:nvSpPr>
        <p:spPr>
          <a:xfrm>
            <a:off x="311700" y="1878560"/>
            <a:ext cx="4242600" cy="738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By Kathakoli Sengupta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2"/>
          <p:cNvSpPr txBox="1">
            <a:spLocks noGrp="1"/>
          </p:cNvSpPr>
          <p:nvPr>
            <p:ph type="title"/>
          </p:nvPr>
        </p:nvSpPr>
        <p:spPr>
          <a:xfrm>
            <a:off x="311700" y="275550"/>
            <a:ext cx="8520600" cy="623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RESULTS</a:t>
            </a:r>
            <a:endParaRPr/>
          </a:p>
          <a:p>
            <a:pPr marL="0" lvl="0" indent="0" algn="l" rtl="0">
              <a:spcBef>
                <a:spcPts val="0"/>
              </a:spcBef>
              <a:spcAft>
                <a:spcPts val="0"/>
              </a:spcAft>
              <a:buNone/>
            </a:pPr>
            <a:r>
              <a:rPr lang="en"/>
              <a:t>MODEL 1(NACC_T1)</a:t>
            </a:r>
            <a:endParaRPr/>
          </a:p>
        </p:txBody>
      </p:sp>
      <p:pic>
        <p:nvPicPr>
          <p:cNvPr id="125" name="Google Shape;125;p22"/>
          <p:cNvPicPr preferRelativeResize="0"/>
          <p:nvPr/>
        </p:nvPicPr>
        <p:blipFill>
          <a:blip r:embed="rId3">
            <a:alphaModFix/>
          </a:blip>
          <a:stretch>
            <a:fillRect/>
          </a:stretch>
        </p:blipFill>
        <p:spPr>
          <a:xfrm>
            <a:off x="3940925" y="1384350"/>
            <a:ext cx="4952101" cy="3714076"/>
          </a:xfrm>
          <a:prstGeom prst="rect">
            <a:avLst/>
          </a:prstGeom>
          <a:noFill/>
          <a:ln>
            <a:noFill/>
          </a:ln>
        </p:spPr>
      </p:pic>
      <p:sp>
        <p:nvSpPr>
          <p:cNvPr id="126" name="Google Shape;126;p22"/>
          <p:cNvSpPr txBox="1"/>
          <p:nvPr/>
        </p:nvSpPr>
        <p:spPr>
          <a:xfrm>
            <a:off x="375625" y="1727925"/>
            <a:ext cx="28011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Model: /projectnb/bucbi/Kathakoli/model1.pth</a:t>
            </a:r>
            <a:endParaRPr>
              <a:latin typeface="Roboto"/>
              <a:ea typeface="Roboto"/>
              <a:cs typeface="Roboto"/>
              <a:sym typeface="Roboto"/>
            </a:endParaRPr>
          </a:p>
        </p:txBody>
      </p:sp>
      <p:sp>
        <p:nvSpPr>
          <p:cNvPr id="127" name="Google Shape;127;p22"/>
          <p:cNvSpPr txBox="1"/>
          <p:nvPr/>
        </p:nvSpPr>
        <p:spPr>
          <a:xfrm>
            <a:off x="5698900" y="4829575"/>
            <a:ext cx="1931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LOSS PLOT</a:t>
            </a:r>
            <a:endParaRPr>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3"/>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MODEL 2(Gulf war)</a:t>
            </a:r>
            <a:endParaRPr/>
          </a:p>
        </p:txBody>
      </p:sp>
      <p:sp>
        <p:nvSpPr>
          <p:cNvPr id="133" name="Google Shape;133;p23"/>
          <p:cNvSpPr txBox="1"/>
          <p:nvPr/>
        </p:nvSpPr>
        <p:spPr>
          <a:xfrm>
            <a:off x="375625" y="1727925"/>
            <a:ext cx="28011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Model: /projectnb/bucbi/Kathakoli/model2.pth</a:t>
            </a:r>
            <a:endParaRPr>
              <a:latin typeface="Roboto"/>
              <a:ea typeface="Roboto"/>
              <a:cs typeface="Roboto"/>
              <a:sym typeface="Roboto"/>
            </a:endParaRPr>
          </a:p>
        </p:txBody>
      </p:sp>
      <p:pic>
        <p:nvPicPr>
          <p:cNvPr id="134" name="Google Shape;134;p23"/>
          <p:cNvPicPr preferRelativeResize="0"/>
          <p:nvPr/>
        </p:nvPicPr>
        <p:blipFill>
          <a:blip r:embed="rId3">
            <a:alphaModFix/>
          </a:blip>
          <a:stretch>
            <a:fillRect/>
          </a:stretch>
        </p:blipFill>
        <p:spPr>
          <a:xfrm>
            <a:off x="3880225" y="1287750"/>
            <a:ext cx="4952101" cy="3714076"/>
          </a:xfrm>
          <a:prstGeom prst="rect">
            <a:avLst/>
          </a:prstGeom>
          <a:noFill/>
          <a:ln>
            <a:noFill/>
          </a:ln>
        </p:spPr>
      </p:pic>
      <p:sp>
        <p:nvSpPr>
          <p:cNvPr id="135" name="Google Shape;135;p23"/>
          <p:cNvSpPr txBox="1"/>
          <p:nvPr/>
        </p:nvSpPr>
        <p:spPr>
          <a:xfrm>
            <a:off x="5698900" y="4829575"/>
            <a:ext cx="1931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LOSS PLOT</a:t>
            </a:r>
            <a:endParaRPr>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4"/>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MODEL 3(UMass_T1)</a:t>
            </a:r>
            <a:endParaRPr dirty="0"/>
          </a:p>
        </p:txBody>
      </p:sp>
      <p:sp>
        <p:nvSpPr>
          <p:cNvPr id="141" name="Google Shape;141;p24"/>
          <p:cNvSpPr txBox="1"/>
          <p:nvPr/>
        </p:nvSpPr>
        <p:spPr>
          <a:xfrm>
            <a:off x="375625" y="1727925"/>
            <a:ext cx="28011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Model: /projectnb/bucbi/Kathakoli/model4.pth</a:t>
            </a:r>
            <a:endParaRPr>
              <a:latin typeface="Roboto"/>
              <a:ea typeface="Roboto"/>
              <a:cs typeface="Roboto"/>
              <a:sym typeface="Roboto"/>
            </a:endParaRPr>
          </a:p>
        </p:txBody>
      </p:sp>
      <p:pic>
        <p:nvPicPr>
          <p:cNvPr id="142" name="Google Shape;142;p24"/>
          <p:cNvPicPr preferRelativeResize="0"/>
          <p:nvPr/>
        </p:nvPicPr>
        <p:blipFill>
          <a:blip r:embed="rId3">
            <a:alphaModFix/>
          </a:blip>
          <a:stretch>
            <a:fillRect/>
          </a:stretch>
        </p:blipFill>
        <p:spPr>
          <a:xfrm>
            <a:off x="3812075" y="1330700"/>
            <a:ext cx="4952101" cy="3714076"/>
          </a:xfrm>
          <a:prstGeom prst="rect">
            <a:avLst/>
          </a:prstGeom>
          <a:noFill/>
          <a:ln>
            <a:noFill/>
          </a:ln>
        </p:spPr>
      </p:pic>
      <p:sp>
        <p:nvSpPr>
          <p:cNvPr id="143" name="Google Shape;143;p24"/>
          <p:cNvSpPr txBox="1"/>
          <p:nvPr/>
        </p:nvSpPr>
        <p:spPr>
          <a:xfrm>
            <a:off x="5698900" y="4829575"/>
            <a:ext cx="1931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LOSS PLOT</a:t>
            </a:r>
            <a:endParaRPr>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5"/>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MODEL FINAL(GW, HCP,ADNI,NACC,UMass)</a:t>
            </a:r>
            <a:endParaRPr/>
          </a:p>
        </p:txBody>
      </p:sp>
      <p:sp>
        <p:nvSpPr>
          <p:cNvPr id="149" name="Google Shape;149;p25"/>
          <p:cNvSpPr txBox="1"/>
          <p:nvPr/>
        </p:nvSpPr>
        <p:spPr>
          <a:xfrm>
            <a:off x="375625" y="1727925"/>
            <a:ext cx="28011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Model: /projectnb/bucbi/Kathakoli/modelfinal.pth</a:t>
            </a:r>
            <a:endParaRPr>
              <a:latin typeface="Roboto"/>
              <a:ea typeface="Roboto"/>
              <a:cs typeface="Roboto"/>
              <a:sym typeface="Roboto"/>
            </a:endParaRPr>
          </a:p>
        </p:txBody>
      </p:sp>
      <p:pic>
        <p:nvPicPr>
          <p:cNvPr id="150" name="Google Shape;150;p25"/>
          <p:cNvPicPr preferRelativeResize="0"/>
          <p:nvPr/>
        </p:nvPicPr>
        <p:blipFill>
          <a:blip r:embed="rId3">
            <a:alphaModFix/>
          </a:blip>
          <a:stretch>
            <a:fillRect/>
          </a:stretch>
        </p:blipFill>
        <p:spPr>
          <a:xfrm>
            <a:off x="3801350" y="1362875"/>
            <a:ext cx="4952101" cy="3714076"/>
          </a:xfrm>
          <a:prstGeom prst="rect">
            <a:avLst/>
          </a:prstGeom>
          <a:noFill/>
          <a:ln>
            <a:noFill/>
          </a:ln>
        </p:spPr>
      </p:pic>
      <p:sp>
        <p:nvSpPr>
          <p:cNvPr id="151" name="Google Shape;151;p25"/>
          <p:cNvSpPr txBox="1"/>
          <p:nvPr/>
        </p:nvSpPr>
        <p:spPr>
          <a:xfrm>
            <a:off x="5698900" y="4829575"/>
            <a:ext cx="1931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LOSS PLOT</a:t>
            </a:r>
            <a:endParaRPr>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6"/>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CHALLENGES</a:t>
            </a:r>
            <a:endParaRPr/>
          </a:p>
        </p:txBody>
      </p:sp>
      <p:sp>
        <p:nvSpPr>
          <p:cNvPr id="157" name="Google Shape;157;p26"/>
          <p:cNvSpPr txBox="1"/>
          <p:nvPr/>
        </p:nvSpPr>
        <p:spPr>
          <a:xfrm>
            <a:off x="423925" y="1817725"/>
            <a:ext cx="8296200" cy="25551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Roboto"/>
              <a:buAutoNum type="arabicPeriod"/>
            </a:pPr>
            <a:r>
              <a:rPr lang="en">
                <a:latin typeface="Roboto"/>
                <a:ea typeface="Roboto"/>
                <a:cs typeface="Roboto"/>
                <a:sym typeface="Roboto"/>
              </a:rPr>
              <a:t>The data we currently have is restricted age group data. The data they used had all possible patients ages from 0-97 years. </a:t>
            </a:r>
            <a:endParaRPr>
              <a:latin typeface="Roboto"/>
              <a:ea typeface="Roboto"/>
              <a:cs typeface="Roboto"/>
              <a:sym typeface="Roboto"/>
            </a:endParaRPr>
          </a:p>
          <a:p>
            <a:pPr marL="457200" lvl="0" indent="-317500" algn="l" rtl="0">
              <a:spcBef>
                <a:spcPts val="0"/>
              </a:spcBef>
              <a:spcAft>
                <a:spcPts val="0"/>
              </a:spcAft>
              <a:buSzPts val="1400"/>
              <a:buFont typeface="Roboto"/>
              <a:buAutoNum type="arabicPeriod"/>
            </a:pPr>
            <a:r>
              <a:rPr lang="en">
                <a:latin typeface="Roboto"/>
                <a:ea typeface="Roboto"/>
                <a:cs typeface="Roboto"/>
                <a:sym typeface="Roboto"/>
              </a:rPr>
              <a:t>They have used N4 bias correction and FOV normalisation. Doing the same might improve our model performance.</a:t>
            </a:r>
            <a:endParaRPr>
              <a:latin typeface="Roboto"/>
              <a:ea typeface="Roboto"/>
              <a:cs typeface="Roboto"/>
              <a:sym typeface="Roboto"/>
            </a:endParaRPr>
          </a:p>
          <a:p>
            <a:pPr marL="457200" lvl="0" indent="-317500" algn="l" rtl="0">
              <a:spcBef>
                <a:spcPts val="0"/>
              </a:spcBef>
              <a:spcAft>
                <a:spcPts val="0"/>
              </a:spcAft>
              <a:buSzPts val="1400"/>
              <a:buFont typeface="Roboto"/>
              <a:buAutoNum type="arabicPeriod"/>
            </a:pPr>
            <a:r>
              <a:rPr lang="en">
                <a:latin typeface="Roboto"/>
                <a:ea typeface="Roboto"/>
                <a:cs typeface="Roboto"/>
                <a:sym typeface="Roboto"/>
              </a:rPr>
              <a:t>FiANet uses 64,64,64 image so our image is resized to that. That might have resulted in some data loss. Cropping ROI might help in the process.</a:t>
            </a:r>
            <a:endParaRPr>
              <a:latin typeface="Roboto"/>
              <a:ea typeface="Roboto"/>
              <a:cs typeface="Roboto"/>
              <a:sym typeface="Roboto"/>
            </a:endParaRPr>
          </a:p>
          <a:p>
            <a:pPr marL="457200" lvl="0" indent="-317500" algn="l" rtl="0">
              <a:spcBef>
                <a:spcPts val="0"/>
              </a:spcBef>
              <a:spcAft>
                <a:spcPts val="0"/>
              </a:spcAft>
              <a:buSzPts val="1400"/>
              <a:buFont typeface="Roboto"/>
              <a:buAutoNum type="arabicPeriod"/>
            </a:pPr>
            <a:r>
              <a:rPr lang="en">
                <a:latin typeface="Roboto"/>
                <a:ea typeface="Roboto"/>
                <a:cs typeface="Roboto"/>
                <a:sym typeface="Roboto"/>
              </a:rPr>
              <a:t>They had around 11000 training data and could perform good performance with 0.0001 LR and 25 epochs. Our data has only 4000 training points with GW patients. The learning rate was hence kept 0.001 ad the experiment was performed for more number of epochs.</a:t>
            </a:r>
            <a:endParaRPr>
              <a:latin typeface="Roboto"/>
              <a:ea typeface="Roboto"/>
              <a:cs typeface="Roboto"/>
              <a:sym typeface="Roboto"/>
            </a:endParaRPr>
          </a:p>
          <a:p>
            <a:pPr marL="457200" lvl="0" indent="-317500" algn="l" rtl="0">
              <a:spcBef>
                <a:spcPts val="0"/>
              </a:spcBef>
              <a:spcAft>
                <a:spcPts val="0"/>
              </a:spcAft>
              <a:buSzPts val="1400"/>
              <a:buFont typeface="Roboto"/>
              <a:buAutoNum type="arabicPeriod"/>
            </a:pPr>
            <a:r>
              <a:rPr lang="en">
                <a:latin typeface="Roboto"/>
                <a:ea typeface="Roboto"/>
                <a:cs typeface="Roboto"/>
                <a:sym typeface="Roboto"/>
              </a:rPr>
              <a:t>The data is biased more to higher aged people including 100 years of age.</a:t>
            </a:r>
            <a:endParaRPr>
              <a:latin typeface="Roboto"/>
              <a:ea typeface="Roboto"/>
              <a:cs typeface="Roboto"/>
              <a:sym typeface="Roboto"/>
            </a:endParaRPr>
          </a:p>
          <a:p>
            <a:pPr marL="457200" lvl="0" indent="-317500" algn="l" rtl="0">
              <a:spcBef>
                <a:spcPts val="0"/>
              </a:spcBef>
              <a:spcAft>
                <a:spcPts val="0"/>
              </a:spcAft>
              <a:buSzPts val="1400"/>
              <a:buFont typeface="Roboto"/>
              <a:buAutoNum type="arabicPeriod"/>
            </a:pPr>
            <a:r>
              <a:rPr lang="en">
                <a:latin typeface="Roboto"/>
                <a:ea typeface="Roboto"/>
                <a:cs typeface="Roboto"/>
                <a:sym typeface="Roboto"/>
              </a:rPr>
              <a:t>Our data is taken from different experiments, they had consistent data from the same setup.</a:t>
            </a:r>
            <a:endParaRPr>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7"/>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WORK TO BE DONE</a:t>
            </a:r>
            <a:endParaRPr/>
          </a:p>
        </p:txBody>
      </p:sp>
      <p:sp>
        <p:nvSpPr>
          <p:cNvPr id="163" name="Google Shape;163;p27"/>
          <p:cNvSpPr txBox="1"/>
          <p:nvPr/>
        </p:nvSpPr>
        <p:spPr>
          <a:xfrm>
            <a:off x="300975" y="1533550"/>
            <a:ext cx="7596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Roboto"/>
              <a:ea typeface="Roboto"/>
              <a:cs typeface="Roboto"/>
              <a:sym typeface="Roboto"/>
            </a:endParaRPr>
          </a:p>
        </p:txBody>
      </p:sp>
      <p:sp>
        <p:nvSpPr>
          <p:cNvPr id="164" name="Google Shape;164;p27"/>
          <p:cNvSpPr txBox="1"/>
          <p:nvPr/>
        </p:nvSpPr>
        <p:spPr>
          <a:xfrm>
            <a:off x="408450" y="1940700"/>
            <a:ext cx="8327100" cy="2524200"/>
          </a:xfrm>
          <a:prstGeom prst="rect">
            <a:avLst/>
          </a:prstGeom>
          <a:noFill/>
          <a:ln>
            <a:noFill/>
          </a:ln>
        </p:spPr>
        <p:txBody>
          <a:bodyPr spcFirstLastPara="1" wrap="square" lIns="91425" tIns="91425" rIns="91425" bIns="91425" anchor="t" anchorCtr="0">
            <a:spAutoFit/>
          </a:bodyPr>
          <a:lstStyle/>
          <a:p>
            <a:pPr marL="457200" lvl="0" indent="-349250" algn="l" rtl="0">
              <a:spcBef>
                <a:spcPts val="0"/>
              </a:spcBef>
              <a:spcAft>
                <a:spcPts val="0"/>
              </a:spcAft>
              <a:buSzPts val="1900"/>
              <a:buFont typeface="Roboto"/>
              <a:buAutoNum type="arabicPeriod"/>
            </a:pPr>
            <a:r>
              <a:rPr lang="en" sz="1900">
                <a:latin typeface="Roboto"/>
                <a:ea typeface="Roboto"/>
                <a:cs typeface="Roboto"/>
                <a:sym typeface="Roboto"/>
              </a:rPr>
              <a:t>Train a final model with UMass, NACC, ADNI, HCP.(Monday)</a:t>
            </a:r>
            <a:endParaRPr sz="1900">
              <a:latin typeface="Roboto"/>
              <a:ea typeface="Roboto"/>
              <a:cs typeface="Roboto"/>
              <a:sym typeface="Roboto"/>
            </a:endParaRPr>
          </a:p>
          <a:p>
            <a:pPr marL="457200" lvl="0" indent="-349250" algn="l" rtl="0">
              <a:spcBef>
                <a:spcPts val="0"/>
              </a:spcBef>
              <a:spcAft>
                <a:spcPts val="0"/>
              </a:spcAft>
              <a:buSzPts val="1900"/>
              <a:buFont typeface="Roboto"/>
              <a:buAutoNum type="arabicPeriod"/>
            </a:pPr>
            <a:r>
              <a:rPr lang="en" sz="1900">
                <a:latin typeface="Roboto"/>
                <a:ea typeface="Roboto"/>
                <a:cs typeface="Roboto"/>
                <a:sym typeface="Roboto"/>
              </a:rPr>
              <a:t>Use a LR scheduler to choose the best LR throughout.</a:t>
            </a:r>
            <a:endParaRPr sz="1900">
              <a:latin typeface="Roboto"/>
              <a:ea typeface="Roboto"/>
              <a:cs typeface="Roboto"/>
              <a:sym typeface="Roboto"/>
            </a:endParaRPr>
          </a:p>
          <a:p>
            <a:pPr marL="457200" lvl="0" indent="-349250" algn="l" rtl="0">
              <a:spcBef>
                <a:spcPts val="0"/>
              </a:spcBef>
              <a:spcAft>
                <a:spcPts val="0"/>
              </a:spcAft>
              <a:buSzPts val="1900"/>
              <a:buFont typeface="Roboto"/>
              <a:buAutoNum type="arabicPeriod"/>
            </a:pPr>
            <a:r>
              <a:rPr lang="en" sz="1900">
                <a:latin typeface="Roboto"/>
                <a:ea typeface="Roboto"/>
                <a:cs typeface="Roboto"/>
                <a:sym typeface="Roboto"/>
              </a:rPr>
              <a:t>Use only fusion channel for the loss and not the summation of individual outputs and fusion output.</a:t>
            </a:r>
            <a:endParaRPr sz="1900">
              <a:latin typeface="Roboto"/>
              <a:ea typeface="Roboto"/>
              <a:cs typeface="Roboto"/>
              <a:sym typeface="Roboto"/>
            </a:endParaRPr>
          </a:p>
          <a:p>
            <a:pPr marL="457200" lvl="0" indent="-349250" algn="l" rtl="0">
              <a:spcBef>
                <a:spcPts val="0"/>
              </a:spcBef>
              <a:spcAft>
                <a:spcPts val="0"/>
              </a:spcAft>
              <a:buSzPts val="1900"/>
              <a:buFont typeface="Roboto"/>
              <a:buAutoNum type="arabicPeriod"/>
            </a:pPr>
            <a:r>
              <a:rPr lang="en" sz="1900">
                <a:latin typeface="Roboto"/>
                <a:ea typeface="Roboto"/>
                <a:cs typeface="Roboto"/>
                <a:sym typeface="Roboto"/>
              </a:rPr>
              <a:t>Once, the loss is significantly less while training , use cross-validation and CS for evaluation.</a:t>
            </a:r>
            <a:endParaRPr sz="1900">
              <a:latin typeface="Roboto"/>
              <a:ea typeface="Roboto"/>
              <a:cs typeface="Roboto"/>
              <a:sym typeface="Roboto"/>
            </a:endParaRPr>
          </a:p>
          <a:p>
            <a:pPr marL="457200" lvl="0" indent="-349250" algn="l" rtl="0">
              <a:spcBef>
                <a:spcPts val="0"/>
              </a:spcBef>
              <a:spcAft>
                <a:spcPts val="0"/>
              </a:spcAft>
              <a:buSzPts val="1900"/>
              <a:buFont typeface="Roboto"/>
              <a:buAutoNum type="arabicPeriod"/>
            </a:pPr>
            <a:r>
              <a:rPr lang="en" sz="1900">
                <a:latin typeface="Roboto"/>
                <a:ea typeface="Roboto"/>
                <a:cs typeface="Roboto"/>
                <a:sym typeface="Roboto"/>
              </a:rPr>
              <a:t>Segment the brain parts and train the same model for region wise analysis.</a:t>
            </a:r>
            <a:endParaRPr sz="1900">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DATA PREPROCESSING</a:t>
            </a:r>
            <a:endParaRPr/>
          </a:p>
        </p:txBody>
      </p:sp>
      <p:sp>
        <p:nvSpPr>
          <p:cNvPr id="71" name="Google Shape;71;p14"/>
          <p:cNvSpPr txBox="1"/>
          <p:nvPr/>
        </p:nvSpPr>
        <p:spPr>
          <a:xfrm>
            <a:off x="150250" y="1373750"/>
            <a:ext cx="6450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Input List Excel: /projectnb/bucbi/Kathakoli/Input List.xlsx</a:t>
            </a:r>
            <a:endParaRPr>
              <a:latin typeface="Roboto"/>
              <a:ea typeface="Roboto"/>
              <a:cs typeface="Roboto"/>
              <a:sym typeface="Roboto"/>
            </a:endParaRPr>
          </a:p>
        </p:txBody>
      </p:sp>
      <p:sp>
        <p:nvSpPr>
          <p:cNvPr id="72" name="Google Shape;72;p14"/>
          <p:cNvSpPr txBox="1"/>
          <p:nvPr/>
        </p:nvSpPr>
        <p:spPr>
          <a:xfrm>
            <a:off x="225375" y="1813775"/>
            <a:ext cx="3015900" cy="2555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Input List:</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Gulf_war_T1_T2: input_list_gwt1t2</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GW_session2: input_List_GW2</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GW_Alabama: : input_list_albama</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GW_UCSF: input_list_ucsf</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GW_Georgetown: input_list_g</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ADNI1_CN: inputlistadni1</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ADNI2_CN: inputlistadni2</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NACC_T1: input_list_NACC</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HCP_T1: input_list_HCP</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UMass_T1: input_list_UMass</a:t>
            </a:r>
            <a:endParaRPr>
              <a:latin typeface="Roboto"/>
              <a:ea typeface="Roboto"/>
              <a:cs typeface="Roboto"/>
              <a:sym typeface="Roboto"/>
            </a:endParaRPr>
          </a:p>
        </p:txBody>
      </p:sp>
      <p:sp>
        <p:nvSpPr>
          <p:cNvPr id="73" name="Google Shape;73;p14"/>
          <p:cNvSpPr txBox="1"/>
          <p:nvPr/>
        </p:nvSpPr>
        <p:spPr>
          <a:xfrm>
            <a:off x="4153425" y="1931825"/>
            <a:ext cx="32196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Scripts:</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Skull Stripping: script.py</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Linear Registration: flirt.py</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Binary Mask: mask.py</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Ravens Map: ravens.py</a:t>
            </a:r>
            <a:endParaRPr>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PREPROCESSING STEPS</a:t>
            </a:r>
            <a:endParaRPr/>
          </a:p>
        </p:txBody>
      </p:sp>
      <p:pic>
        <p:nvPicPr>
          <p:cNvPr id="79" name="Google Shape;79;p15"/>
          <p:cNvPicPr preferRelativeResize="0"/>
          <p:nvPr/>
        </p:nvPicPr>
        <p:blipFill>
          <a:blip r:embed="rId3">
            <a:alphaModFix/>
          </a:blip>
          <a:stretch>
            <a:fillRect/>
          </a:stretch>
        </p:blipFill>
        <p:spPr>
          <a:xfrm>
            <a:off x="1460700" y="1459475"/>
            <a:ext cx="6222648" cy="3238950"/>
          </a:xfrm>
          <a:prstGeom prst="rect">
            <a:avLst/>
          </a:prstGeom>
          <a:noFill/>
          <a:ln>
            <a:noFill/>
          </a:ln>
        </p:spPr>
      </p:pic>
      <p:sp>
        <p:nvSpPr>
          <p:cNvPr id="80" name="Google Shape;80;p15"/>
          <p:cNvSpPr txBox="1"/>
          <p:nvPr/>
        </p:nvSpPr>
        <p:spPr>
          <a:xfrm>
            <a:off x="2575825" y="4698425"/>
            <a:ext cx="3992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Roboto"/>
                <a:ea typeface="Roboto"/>
                <a:cs typeface="Roboto"/>
                <a:sym typeface="Roboto"/>
              </a:rPr>
              <a:t>BRAIN WITH SKULL</a:t>
            </a:r>
            <a:endParaRPr>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pic>
        <p:nvPicPr>
          <p:cNvPr id="85" name="Google Shape;85;p16"/>
          <p:cNvPicPr preferRelativeResize="0"/>
          <p:nvPr/>
        </p:nvPicPr>
        <p:blipFill>
          <a:blip r:embed="rId3">
            <a:alphaModFix/>
          </a:blip>
          <a:stretch>
            <a:fillRect/>
          </a:stretch>
        </p:blipFill>
        <p:spPr>
          <a:xfrm>
            <a:off x="1322225" y="1354425"/>
            <a:ext cx="6297774" cy="3274976"/>
          </a:xfrm>
          <a:prstGeom prst="rect">
            <a:avLst/>
          </a:prstGeom>
          <a:noFill/>
          <a:ln>
            <a:noFill/>
          </a:ln>
        </p:spPr>
      </p:pic>
      <p:sp>
        <p:nvSpPr>
          <p:cNvPr id="86" name="Google Shape;86;p16"/>
          <p:cNvSpPr txBox="1"/>
          <p:nvPr/>
        </p:nvSpPr>
        <p:spPr>
          <a:xfrm>
            <a:off x="2575825" y="4698425"/>
            <a:ext cx="3992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Roboto"/>
                <a:ea typeface="Roboto"/>
                <a:cs typeface="Roboto"/>
                <a:sym typeface="Roboto"/>
              </a:rPr>
              <a:t>SKULL STRIPPED BRAIN</a:t>
            </a:r>
            <a:endParaRPr>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7"/>
          <p:cNvSpPr txBox="1"/>
          <p:nvPr/>
        </p:nvSpPr>
        <p:spPr>
          <a:xfrm>
            <a:off x="2575825" y="4698425"/>
            <a:ext cx="3992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Roboto"/>
                <a:ea typeface="Roboto"/>
                <a:cs typeface="Roboto"/>
                <a:sym typeface="Roboto"/>
              </a:rPr>
              <a:t>BRAIN WITH LINEAR REGISTRATION</a:t>
            </a:r>
            <a:endParaRPr>
              <a:latin typeface="Roboto"/>
              <a:ea typeface="Roboto"/>
              <a:cs typeface="Roboto"/>
              <a:sym typeface="Roboto"/>
            </a:endParaRPr>
          </a:p>
        </p:txBody>
      </p:sp>
      <p:pic>
        <p:nvPicPr>
          <p:cNvPr id="92" name="Google Shape;92;p17"/>
          <p:cNvPicPr preferRelativeResize="0"/>
          <p:nvPr/>
        </p:nvPicPr>
        <p:blipFill>
          <a:blip r:embed="rId3">
            <a:alphaModFix/>
          </a:blip>
          <a:stretch>
            <a:fillRect/>
          </a:stretch>
        </p:blipFill>
        <p:spPr>
          <a:xfrm>
            <a:off x="1387688" y="1322250"/>
            <a:ext cx="6368625" cy="33118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8"/>
          <p:cNvSpPr txBox="1"/>
          <p:nvPr/>
        </p:nvSpPr>
        <p:spPr>
          <a:xfrm>
            <a:off x="2575825" y="4698425"/>
            <a:ext cx="3992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Roboto"/>
                <a:ea typeface="Roboto"/>
                <a:cs typeface="Roboto"/>
                <a:sym typeface="Roboto"/>
              </a:rPr>
              <a:t>BINARY MASK</a:t>
            </a:r>
            <a:endParaRPr>
              <a:latin typeface="Roboto"/>
              <a:ea typeface="Roboto"/>
              <a:cs typeface="Roboto"/>
              <a:sym typeface="Roboto"/>
            </a:endParaRPr>
          </a:p>
        </p:txBody>
      </p:sp>
      <p:pic>
        <p:nvPicPr>
          <p:cNvPr id="98" name="Google Shape;98;p18"/>
          <p:cNvPicPr preferRelativeResize="0"/>
          <p:nvPr/>
        </p:nvPicPr>
        <p:blipFill>
          <a:blip r:embed="rId3">
            <a:alphaModFix/>
          </a:blip>
          <a:stretch>
            <a:fillRect/>
          </a:stretch>
        </p:blipFill>
        <p:spPr>
          <a:xfrm>
            <a:off x="1311500" y="1365175"/>
            <a:ext cx="6409846" cy="3333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9"/>
          <p:cNvSpPr txBox="1"/>
          <p:nvPr/>
        </p:nvSpPr>
        <p:spPr>
          <a:xfrm>
            <a:off x="2575825" y="4698425"/>
            <a:ext cx="3992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Roboto"/>
                <a:ea typeface="Roboto"/>
                <a:cs typeface="Roboto"/>
                <a:sym typeface="Roboto"/>
              </a:rPr>
              <a:t>RAVENS MAP</a:t>
            </a:r>
            <a:endParaRPr>
              <a:latin typeface="Roboto"/>
              <a:ea typeface="Roboto"/>
              <a:cs typeface="Roboto"/>
              <a:sym typeface="Roboto"/>
            </a:endParaRPr>
          </a:p>
        </p:txBody>
      </p:sp>
      <p:pic>
        <p:nvPicPr>
          <p:cNvPr id="104" name="Google Shape;104;p19"/>
          <p:cNvPicPr preferRelativeResize="0"/>
          <p:nvPr/>
        </p:nvPicPr>
        <p:blipFill>
          <a:blip r:embed="rId3">
            <a:alphaModFix/>
          </a:blip>
          <a:stretch>
            <a:fillRect/>
          </a:stretch>
        </p:blipFill>
        <p:spPr>
          <a:xfrm>
            <a:off x="1346425" y="1343700"/>
            <a:ext cx="6451139" cy="33547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0"/>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ARCHITECTURE-FIANET</a:t>
            </a:r>
            <a:endParaRPr/>
          </a:p>
        </p:txBody>
      </p:sp>
      <p:pic>
        <p:nvPicPr>
          <p:cNvPr id="110" name="Google Shape;110;p20"/>
          <p:cNvPicPr preferRelativeResize="0"/>
          <p:nvPr/>
        </p:nvPicPr>
        <p:blipFill>
          <a:blip r:embed="rId3">
            <a:alphaModFix/>
          </a:blip>
          <a:stretch>
            <a:fillRect/>
          </a:stretch>
        </p:blipFill>
        <p:spPr>
          <a:xfrm>
            <a:off x="152425" y="1749250"/>
            <a:ext cx="8839200" cy="2833244"/>
          </a:xfrm>
          <a:prstGeom prst="rect">
            <a:avLst/>
          </a:prstGeom>
          <a:noFill/>
          <a:ln>
            <a:noFill/>
          </a:ln>
        </p:spPr>
      </p:pic>
      <p:sp>
        <p:nvSpPr>
          <p:cNvPr id="111" name="Google Shape;111;p20"/>
          <p:cNvSpPr txBox="1"/>
          <p:nvPr/>
        </p:nvSpPr>
        <p:spPr>
          <a:xfrm>
            <a:off x="289775" y="4593475"/>
            <a:ext cx="68580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Paper Link: </a:t>
            </a:r>
            <a:r>
              <a:rPr lang="en" u="sng">
                <a:solidFill>
                  <a:schemeClr val="hlink"/>
                </a:solidFill>
                <a:latin typeface="Roboto"/>
                <a:ea typeface="Roboto"/>
                <a:cs typeface="Roboto"/>
                <a:sym typeface="Roboto"/>
                <a:hlinkClick r:id="rId4"/>
              </a:rPr>
              <a:t>https://www.sciencedirect.com/science/article/pii/S1361841521001377</a:t>
            </a:r>
            <a:endParaRPr>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TRAINING SPECIFICATIONS</a:t>
            </a:r>
            <a:endParaRPr/>
          </a:p>
        </p:txBody>
      </p:sp>
      <p:sp>
        <p:nvSpPr>
          <p:cNvPr id="117" name="Google Shape;117;p21"/>
          <p:cNvSpPr txBox="1"/>
          <p:nvPr/>
        </p:nvSpPr>
        <p:spPr>
          <a:xfrm>
            <a:off x="397100" y="1534725"/>
            <a:ext cx="7137000" cy="1908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Learning Rate: 0.001</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Optimizer: Adam</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Epochs: 100</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Batch Size: 1</a:t>
            </a:r>
            <a:endParaRPr>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Loss Function(MAE):</a:t>
            </a:r>
            <a:endParaRPr>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p:txBody>
      </p:sp>
      <p:pic>
        <p:nvPicPr>
          <p:cNvPr id="118" name="Google Shape;118;p21"/>
          <p:cNvPicPr preferRelativeResize="0"/>
          <p:nvPr/>
        </p:nvPicPr>
        <p:blipFill rotWithShape="1">
          <a:blip r:embed="rId3">
            <a:alphaModFix/>
          </a:blip>
          <a:srcRect t="-22144"/>
          <a:stretch/>
        </p:blipFill>
        <p:spPr>
          <a:xfrm>
            <a:off x="485100" y="2908475"/>
            <a:ext cx="3754200" cy="534850"/>
          </a:xfrm>
          <a:prstGeom prst="rect">
            <a:avLst/>
          </a:prstGeom>
          <a:noFill/>
          <a:ln>
            <a:noFill/>
          </a:ln>
        </p:spPr>
      </p:pic>
      <p:sp>
        <p:nvSpPr>
          <p:cNvPr id="119" name="Google Shape;119;p21"/>
          <p:cNvSpPr txBox="1"/>
          <p:nvPr/>
        </p:nvSpPr>
        <p:spPr>
          <a:xfrm>
            <a:off x="525875" y="3756350"/>
            <a:ext cx="40461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Scripts:</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Dataloader: dataset.py(Attached)</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Training: TrainingReg.py(Attached)</a:t>
            </a:r>
            <a:endParaRPr>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534</Words>
  <Application>Microsoft Macintosh PowerPoint</Application>
  <PresentationFormat>On-screen Show (16:9)</PresentationFormat>
  <Paragraphs>64</Paragraphs>
  <Slides>15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Merriweather</vt:lpstr>
      <vt:lpstr>Roboto</vt:lpstr>
      <vt:lpstr>Arial</vt:lpstr>
      <vt:lpstr>Paradigm</vt:lpstr>
      <vt:lpstr>BRAIN AGE ESTIMATION</vt:lpstr>
      <vt:lpstr>DATA PREPROCESSING</vt:lpstr>
      <vt:lpstr>PREPROCESSING STEPS</vt:lpstr>
      <vt:lpstr>PowerPoint Presentation</vt:lpstr>
      <vt:lpstr>PowerPoint Presentation</vt:lpstr>
      <vt:lpstr>PowerPoint Presentation</vt:lpstr>
      <vt:lpstr>PowerPoint Presentation</vt:lpstr>
      <vt:lpstr>ARCHITECTURE-FIANET</vt:lpstr>
      <vt:lpstr>TRAINING SPECIFICATIONS</vt:lpstr>
      <vt:lpstr>RESULTS MODEL 1(NACC_T1)</vt:lpstr>
      <vt:lpstr>MODEL 2(Gulf war)</vt:lpstr>
      <vt:lpstr>MODEL 3(UMass_T1)</vt:lpstr>
      <vt:lpstr>MODEL FINAL(GW, HCP,ADNI,NACC,UMass)</vt:lpstr>
      <vt:lpstr>CHALLENGES</vt:lpstr>
      <vt:lpstr>WORK TO BE DONE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BRAIN AGE ESTIMATION</dc:title>
  <cp:lastModifiedBy>Kathakoli Sengupta</cp:lastModifiedBy>
  <cp:revision>1</cp:revision>
  <dcterms:modified xsi:type="dcterms:W3CDTF">2023-05-05T14:26:31Z</dcterms:modified>
</cp:coreProperties>
</file>